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27"/>
  </p:notesMasterIdLst>
  <p:sldIdLst>
    <p:sldId id="319" r:id="rId2"/>
    <p:sldId id="299" r:id="rId3"/>
    <p:sldId id="300" r:id="rId4"/>
    <p:sldId id="328" r:id="rId5"/>
    <p:sldId id="329" r:id="rId6"/>
    <p:sldId id="296" r:id="rId7"/>
    <p:sldId id="304" r:id="rId8"/>
    <p:sldId id="330" r:id="rId9"/>
    <p:sldId id="331" r:id="rId10"/>
    <p:sldId id="302" r:id="rId11"/>
    <p:sldId id="332" r:id="rId12"/>
    <p:sldId id="333" r:id="rId13"/>
    <p:sldId id="334" r:id="rId14"/>
    <p:sldId id="335" r:id="rId15"/>
    <p:sldId id="301" r:id="rId16"/>
    <p:sldId id="311" r:id="rId17"/>
    <p:sldId id="336" r:id="rId18"/>
    <p:sldId id="337" r:id="rId19"/>
    <p:sldId id="325" r:id="rId20"/>
    <p:sldId id="326" r:id="rId21"/>
    <p:sldId id="338" r:id="rId22"/>
    <p:sldId id="327" r:id="rId23"/>
    <p:sldId id="339" r:id="rId24"/>
    <p:sldId id="340" r:id="rId25"/>
    <p:sldId id="341" r:id="rId26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AFFF3"/>
    <a:srgbClr val="CCFFFF"/>
    <a:srgbClr val="CCCCFF"/>
    <a:srgbClr val="FFFFCC"/>
    <a:srgbClr val="FFFFFF"/>
    <a:srgbClr val="FFFF99"/>
    <a:srgbClr val="66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-882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D9D0A7-4DA7-4675-9A78-F54CF1428252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54B056-A0DB-4EE3-A737-CDF198D959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91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pattFill prst="pct60">
          <a:fgClr>
            <a:schemeClr val="accent3">
              <a:lumMod val="20000"/>
              <a:lumOff val="80000"/>
            </a:schemeClr>
          </a:fgClr>
          <a:bgClr>
            <a:srgbClr val="CC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04/12/2021</a:t>
            </a:fld>
            <a:endParaRPr lang="vi-V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2C2DD2C-8F06-4601-BD31-73B3E69E3DC7}"/>
              </a:ext>
            </a:extLst>
          </p:cNvPr>
          <p:cNvGrpSpPr/>
          <p:nvPr userDrawn="1"/>
        </p:nvGrpSpPr>
        <p:grpSpPr>
          <a:xfrm>
            <a:off x="54595" y="136525"/>
            <a:ext cx="3411936" cy="6673499"/>
            <a:chOff x="1256607" y="2388359"/>
            <a:chExt cx="3411936" cy="667349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72229D18-69A1-4A27-961C-D7AEE6F25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0" cy="6673499"/>
            </a:xfrm>
            <a:prstGeom prst="line">
              <a:avLst/>
            </a:prstGeom>
            <a:ln w="285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67F2297B-359B-48B9-A1C2-1FC534C637BF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34119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0D6CDA6-88EF-4EA9-9AC0-BF2581E15712}"/>
              </a:ext>
            </a:extLst>
          </p:cNvPr>
          <p:cNvGrpSpPr/>
          <p:nvPr userDrawn="1"/>
        </p:nvGrpSpPr>
        <p:grpSpPr>
          <a:xfrm rot="10800000">
            <a:off x="6621471" y="559561"/>
            <a:ext cx="5544101" cy="6250465"/>
            <a:chOff x="1238410" y="2388359"/>
            <a:chExt cx="5544101" cy="625046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DAC3E486-E436-46DE-8A42-F8BD682E647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56607" y="2402005"/>
              <a:ext cx="0" cy="62368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BC962F8-AEB7-4CDA-A886-0AEACB3D0534}"/>
                </a:ext>
              </a:extLst>
            </p:cNvPr>
            <p:cNvCxnSpPr>
              <a:cxnSpLocks/>
            </p:cNvCxnSpPr>
            <p:nvPr/>
          </p:nvCxnSpPr>
          <p:spPr>
            <a:xfrm>
              <a:off x="1238410" y="2388359"/>
              <a:ext cx="55441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3B3E9BA-BC3A-4126-B46F-9DBB864E23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348717" y="559559"/>
            <a:ext cx="2798660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24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564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988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291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686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156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077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702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584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2012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787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3247-8E28-4208-A241-B7A86EB61EEF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7" descr="Light horizontal">
            <a:extLst>
              <a:ext uri="{FF2B5EF4-FFF2-40B4-BE49-F238E27FC236}">
                <a16:creationId xmlns:a16="http://schemas.microsoft.com/office/drawing/2014/main" xmlns="" id="{3332F7FE-A149-4B26-89B7-57253E7F35F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2819" y="0"/>
            <a:ext cx="10366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016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4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3F8B60C-C00D-4571-A295-F6F38F44D634}"/>
              </a:ext>
            </a:extLst>
          </p:cNvPr>
          <p:cNvGrpSpPr/>
          <p:nvPr/>
        </p:nvGrpSpPr>
        <p:grpSpPr>
          <a:xfrm>
            <a:off x="330993" y="1594539"/>
            <a:ext cx="11442462" cy="605166"/>
            <a:chOff x="614376" y="118114"/>
            <a:chExt cx="9763699" cy="75750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01479AD4-4344-4DF2-85EF-A235A70877F8}"/>
                </a:ext>
              </a:extLst>
            </p:cNvPr>
            <p:cNvGrpSpPr/>
            <p:nvPr/>
          </p:nvGrpSpPr>
          <p:grpSpPr>
            <a:xfrm>
              <a:off x="743256" y="118114"/>
              <a:ext cx="9634819" cy="757504"/>
              <a:chOff x="22551" y="800502"/>
              <a:chExt cx="9634819" cy="757504"/>
            </a:xfrm>
          </p:grpSpPr>
          <p:cxnSp>
            <p:nvCxnSpPr>
              <p:cNvPr id="5" name="Connector: Elbow 4">
                <a:extLst>
                  <a:ext uri="{FF2B5EF4-FFF2-40B4-BE49-F238E27FC236}">
                    <a16:creationId xmlns:a16="http://schemas.microsoft.com/office/drawing/2014/main" xmlns="" id="{52E34517-3CA7-4600-836C-7D3D84EA3ED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609460" y="-3481668"/>
                <a:ext cx="561805" cy="9517544"/>
              </a:xfrm>
              <a:prstGeom prst="bentConnector4">
                <a:avLst>
                  <a:gd name="adj1" fmla="val -40690"/>
                  <a:gd name="adj2" fmla="val 7704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A9FF675-7E24-4BE5-886F-7B32759B14A9}"/>
                  </a:ext>
                </a:extLst>
              </p:cNvPr>
              <p:cNvSpPr txBox="1"/>
              <p:nvPr/>
            </p:nvSpPr>
            <p:spPr>
              <a:xfrm>
                <a:off x="22551" y="800502"/>
                <a:ext cx="2275106" cy="669060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92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00CC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  </a:t>
                </a:r>
                <a:r>
                  <a:rPr lang="en-US" sz="2800" b="1" dirty="0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Ch</a:t>
                </a:r>
                <a:r>
                  <a:rPr lang="vi-VN" sz="2800" b="1" dirty="0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ư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ơng</a:t>
                </a:r>
                <a:r>
                  <a:rPr lang="en-US" sz="2800" b="1" dirty="0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  <a:latin typeface="UTM Swiss Condensed" panose="02000500000000000000" pitchFamily="2" charset="0"/>
                    <a:ea typeface="Yu Mincho" panose="02020400000000000000" pitchFamily="18" charset="-128"/>
                    <a:sym typeface="Wingdings 2" panose="05020102010507070707" pitchFamily="18" charset="2"/>
                  </a:rPr>
                  <a:t>2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: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UTM Swiss Condensed" panose="02000500000000000000" pitchFamily="2" charset="0"/>
                  </a:rPr>
                  <a:t> </a:t>
                </a:r>
                <a:endParaRPr lang="vi-VN" sz="2800" b="1" dirty="0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C57EE90C-348C-4A60-A155-A3AEA1D0C971}"/>
                  </a:ext>
                </a:extLst>
              </p:cNvPr>
              <p:cNvSpPr txBox="1"/>
              <p:nvPr/>
            </p:nvSpPr>
            <p:spPr>
              <a:xfrm>
                <a:off x="2354580" y="811411"/>
                <a:ext cx="7302790" cy="590348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FF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00CC"/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§</a:t>
                </a:r>
                <a:r>
                  <a:rPr lang="en-US" sz="2400" b="1" dirty="0">
                    <a:solidFill>
                      <a:srgbClr val="0000CC"/>
                    </a:solidFill>
                    <a:latin typeface="Chu Van An" panose="02020603050405020304" pitchFamily="18" charset="0"/>
                    <a:ea typeface="Yu Gothic" panose="020B0400000000000000" pitchFamily="34" charset="-128"/>
                    <a:cs typeface="Chu Van An" panose="02020603050405020304" pitchFamily="18" charset="0"/>
                  </a:rPr>
                  <a:t>➌  CÁC HỆ THỨC L</a:t>
                </a:r>
                <a:r>
                  <a:rPr lang="vi-VN" sz="2400" b="1" dirty="0">
                    <a:solidFill>
                      <a:srgbClr val="0000CC"/>
                    </a:solidFill>
                    <a:latin typeface="Chu Van An" panose="02020603050405020304" pitchFamily="18" charset="0"/>
                    <a:ea typeface="Yu Gothic" panose="020B0400000000000000" pitchFamily="34" charset="-128"/>
                    <a:cs typeface="Chu Van An" panose="02020603050405020304" pitchFamily="18" charset="0"/>
                  </a:rPr>
                  <a:t>Ư</a:t>
                </a:r>
                <a:r>
                  <a:rPr lang="en-US" sz="2400" b="1" dirty="0">
                    <a:solidFill>
                      <a:srgbClr val="0000CC"/>
                    </a:solidFill>
                    <a:latin typeface="Chu Van An" panose="02020603050405020304" pitchFamily="18" charset="0"/>
                    <a:ea typeface="Yu Gothic" panose="020B0400000000000000" pitchFamily="34" charset="-128"/>
                    <a:cs typeface="Chu Van An" panose="02020603050405020304" pitchFamily="18" charset="0"/>
                  </a:rPr>
                  <a:t>ỢNG TRONG TAM GIÁC</a:t>
                </a:r>
                <a:endParaRPr lang="vi-VN" sz="2400" b="1" dirty="0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pic>
          <p:nvPicPr>
            <p:cNvPr id="48" name="Picture 30">
              <a:extLst>
                <a:ext uri="{FF2B5EF4-FFF2-40B4-BE49-F238E27FC236}">
                  <a16:creationId xmlns:a16="http://schemas.microsoft.com/office/drawing/2014/main" xmlns="" id="{201DB1BF-0F59-421B-8C76-174633606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76" y="203869"/>
              <a:ext cx="339755" cy="585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" name="Picture 132">
            <a:extLst>
              <a:ext uri="{FF2B5EF4-FFF2-40B4-BE49-F238E27FC236}">
                <a16:creationId xmlns:a16="http://schemas.microsoft.com/office/drawing/2014/main" xmlns="" id="{E429CB93-DEF0-4609-8D36-2D3202A0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" y="6774459"/>
            <a:ext cx="3903108" cy="10594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xmlns="" id="{34AA69BB-DAFF-44F1-98D9-61B0989E1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66" y="6582533"/>
            <a:ext cx="2775439" cy="383852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xmlns="" id="{440CE9CC-BA7E-4ACA-A48E-420C7421DF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26" y="5763126"/>
            <a:ext cx="624663" cy="1093159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xmlns="" id="{0338D9D2-4D33-448C-849E-21288CF02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5897" y="0"/>
            <a:ext cx="1095747" cy="663151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xmlns="" id="{24CB1D23-FECD-4706-A8C4-7029E807F6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879" y="4310"/>
            <a:ext cx="317765" cy="1074696"/>
          </a:xfrm>
          <a:prstGeom prst="rect">
            <a:avLst/>
          </a:prstGeom>
        </p:spPr>
      </p:pic>
      <p:pic>
        <p:nvPicPr>
          <p:cNvPr id="142" name="Picture 6" descr="E:\09----------------Diagrams September\22\Png\5.png">
            <a:extLst>
              <a:ext uri="{FF2B5EF4-FFF2-40B4-BE49-F238E27FC236}">
                <a16:creationId xmlns:a16="http://schemas.microsoft.com/office/drawing/2014/main" xmlns="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95186" y="6339078"/>
            <a:ext cx="802908" cy="56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8">
            <a:extLst>
              <a:ext uri="{FF2B5EF4-FFF2-40B4-BE49-F238E27FC236}">
                <a16:creationId xmlns:a16="http://schemas.microsoft.com/office/drawing/2014/main" xmlns="" id="{2CBD370C-2B2B-4267-8898-31D38DB7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621" y="151344"/>
            <a:ext cx="566297" cy="5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17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0" y="276708"/>
            <a:ext cx="11905405" cy="1316566"/>
          </a:xfrm>
          <a:prstGeom prst="rect">
            <a:avLst/>
          </a:prstGeom>
          <a:solidFill>
            <a:srgbClr val="FAFFF3"/>
          </a:solidFill>
          <a:ln>
            <a:solidFill>
              <a:srgbClr val="FFC00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1563" indent="-2341563" algn="just"/>
            <a:endParaRPr lang="en-US" b="1" dirty="0">
              <a:solidFill>
                <a:srgbClr val="FF0000"/>
              </a:solidFill>
            </a:endParaRPr>
          </a:p>
          <a:p>
            <a:pPr marL="2341563" indent="-2341563" algn="just"/>
            <a:r>
              <a:rPr lang="en-US" b="1" dirty="0">
                <a:solidFill>
                  <a:srgbClr val="FF0000"/>
                </a:solidFill>
              </a:rPr>
              <a:t>②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2: </a:t>
            </a:r>
            <a:r>
              <a:rPr lang="en-US" b="1" i="1" dirty="0" err="1"/>
              <a:t>Nhận</a:t>
            </a:r>
            <a:r>
              <a:rPr lang="en-US" b="1" i="1" dirty="0"/>
              <a:t> </a:t>
            </a:r>
            <a:r>
              <a:rPr lang="en-US" b="1" i="1" dirty="0" err="1"/>
              <a:t>dạng</a:t>
            </a:r>
            <a:r>
              <a:rPr lang="en-US" b="1" i="1" dirty="0"/>
              <a:t> tam </a:t>
            </a:r>
            <a:r>
              <a:rPr lang="en-US" b="1" i="1" dirty="0" err="1"/>
              <a:t>giác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E4802A7E-9508-4CEF-A5CF-7A4780E0F6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1593274"/>
                <a:ext cx="11938556" cy="5050461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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Phương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pháp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i="1" dirty="0" err="1"/>
                  <a:t>Sử</a:t>
                </a:r>
                <a:r>
                  <a:rPr lang="en-US" i="1" dirty="0"/>
                  <a:t> </a:t>
                </a:r>
                <a:r>
                  <a:rPr lang="en-US" i="1" dirty="0" err="1"/>
                  <a:t>dụng</a:t>
                </a:r>
                <a:r>
                  <a:rPr lang="en-US" i="1" dirty="0"/>
                  <a:t> </a:t>
                </a:r>
                <a:r>
                  <a:rPr lang="en-US" i="1" dirty="0" err="1"/>
                  <a:t>các</a:t>
                </a:r>
                <a:r>
                  <a:rPr lang="en-US" i="1" dirty="0"/>
                  <a:t> </a:t>
                </a:r>
                <a:r>
                  <a:rPr lang="en-US" i="1" dirty="0" err="1"/>
                  <a:t>hệ</a:t>
                </a:r>
                <a:r>
                  <a:rPr lang="en-US" i="1" dirty="0"/>
                  <a:t> </a:t>
                </a:r>
                <a:r>
                  <a:rPr lang="en-US" i="1" dirty="0" err="1"/>
                  <a:t>thức</a:t>
                </a:r>
                <a:r>
                  <a:rPr lang="en-US" i="1" dirty="0"/>
                  <a:t> </a:t>
                </a:r>
                <a:r>
                  <a:rPr lang="en-US" i="1" dirty="0" err="1"/>
                  <a:t>lượng</a:t>
                </a:r>
                <a:r>
                  <a:rPr lang="en-US" i="1" dirty="0"/>
                  <a:t> </a:t>
                </a:r>
                <a:r>
                  <a:rPr lang="en-US" i="1" dirty="0" err="1"/>
                  <a:t>trong</a:t>
                </a:r>
                <a:r>
                  <a:rPr lang="en-US" i="1" dirty="0"/>
                  <a:t>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và</a:t>
                </a:r>
                <a:r>
                  <a:rPr lang="en-US" i="1" dirty="0"/>
                  <a:t> </a:t>
                </a:r>
                <a:r>
                  <a:rPr lang="en-US" i="1" dirty="0" err="1"/>
                  <a:t>tính</a:t>
                </a:r>
                <a:r>
                  <a:rPr lang="en-US" i="1" dirty="0"/>
                  <a:t> </a:t>
                </a:r>
                <a:r>
                  <a:rPr lang="en-US" i="1" dirty="0" err="1"/>
                  <a:t>chất</a:t>
                </a:r>
                <a:r>
                  <a:rPr lang="en-US" i="1" dirty="0"/>
                  <a:t> </a:t>
                </a:r>
                <a:r>
                  <a:rPr lang="en-US" i="1" dirty="0" err="1"/>
                  <a:t>của</a:t>
                </a:r>
                <a:r>
                  <a:rPr lang="en-US" i="1" dirty="0"/>
                  <a:t> </a:t>
                </a:r>
                <a:r>
                  <a:rPr lang="en-US" i="1" dirty="0" err="1"/>
                  <a:t>các</a:t>
                </a:r>
                <a:r>
                  <a:rPr lang="en-US" i="1" dirty="0"/>
                  <a:t>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đặc</a:t>
                </a:r>
                <a:r>
                  <a:rPr lang="en-US" i="1" dirty="0"/>
                  <a:t> </a:t>
                </a:r>
                <a:r>
                  <a:rPr lang="en-US" i="1" dirty="0" err="1"/>
                  <a:t>biệt</a:t>
                </a:r>
                <a:r>
                  <a:rPr lang="en-US" i="1" dirty="0"/>
                  <a:t>: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vuông</a:t>
                </a:r>
                <a:r>
                  <a:rPr lang="en-US" i="1" dirty="0"/>
                  <a:t>,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cân</a:t>
                </a:r>
                <a:r>
                  <a:rPr lang="en-US" i="1" dirty="0"/>
                  <a:t>,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đều</a:t>
                </a:r>
                <a:r>
                  <a:rPr lang="en-US" i="1" dirty="0"/>
                  <a:t>.</a:t>
                </a:r>
                <a:endParaRPr lang="en-US" dirty="0"/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</a:t>
                </a:r>
                <a:r>
                  <a:rPr lang="en-US" i="1" dirty="0">
                    <a:sym typeface="Wingdings" panose="05000000000000000000" pitchFamily="2" charset="2"/>
                  </a:rPr>
                  <a:t> </a:t>
                </a:r>
                <a:r>
                  <a:rPr lang="en-US" i="1" dirty="0" err="1"/>
                  <a:t>Chú</a:t>
                </a:r>
                <a:r>
                  <a:rPr lang="en-US" i="1" dirty="0"/>
                  <a:t> ý :   </a:t>
                </a:r>
              </a:p>
              <a:p>
                <a:pPr lvl="0" indent="1887538"/>
                <a:r>
                  <a:rPr lang="en-US" i="1" dirty="0"/>
                  <a:t>+ </a:t>
                </a:r>
                <a:r>
                  <a:rPr lang="en-US" i="1" dirty="0" err="1"/>
                  <a:t>Nếu</a:t>
                </a:r>
                <a:r>
                  <a:rPr lang="en-US" i="1" dirty="0"/>
                  <a:t> </a:t>
                </a:r>
                <a:r>
                  <a:rPr lang="en-US" i="1" dirty="0" err="1"/>
                  <a:t>có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 err="1"/>
                  <a:t>thì</a:t>
                </a:r>
                <a:r>
                  <a:rPr lang="en-US" i="1" dirty="0"/>
                  <a:t>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vuông</a:t>
                </a:r>
                <a:r>
                  <a:rPr lang="en-US" i="1" dirty="0"/>
                  <a:t> </a:t>
                </a:r>
                <a:r>
                  <a:rPr lang="en-US" i="1" dirty="0" err="1"/>
                  <a:t>đỉnh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indent="1887538"/>
                <a:r>
                  <a:rPr lang="en-US" i="1" dirty="0"/>
                  <a:t>+ </a:t>
                </a:r>
                <a:r>
                  <a:rPr lang="en-US" i="1" dirty="0" err="1"/>
                  <a:t>Nếu</a:t>
                </a:r>
                <a:r>
                  <a:rPr lang="en-US" i="1" dirty="0"/>
                  <a:t> </a:t>
                </a:r>
                <a:r>
                  <a:rPr lang="en-US" i="1" dirty="0" err="1"/>
                  <a:t>có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i="1" dirty="0" err="1"/>
                  <a:t>thì</a:t>
                </a:r>
                <a:r>
                  <a:rPr lang="en-US" i="1" dirty="0"/>
                  <a:t>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cân</a:t>
                </a:r>
                <a:r>
                  <a:rPr lang="en-US" i="1" dirty="0"/>
                  <a:t> </a:t>
                </a:r>
                <a:r>
                  <a:rPr lang="en-US" i="1" dirty="0" err="1"/>
                  <a:t>đỉnh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indent="1887538"/>
                <a:r>
                  <a:rPr lang="en-US" i="1" dirty="0"/>
                  <a:t>+ </a:t>
                </a:r>
                <a:r>
                  <a:rPr lang="en-US" i="1" dirty="0" err="1"/>
                  <a:t>Nếu</a:t>
                </a:r>
                <a:r>
                  <a:rPr lang="en-US" i="1" dirty="0"/>
                  <a:t> </a:t>
                </a:r>
                <a:r>
                  <a:rPr lang="en-US" i="1" dirty="0" err="1"/>
                  <a:t>có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thì</a:t>
                </a:r>
                <a:r>
                  <a:rPr lang="en-US" i="1" dirty="0"/>
                  <a:t>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i="1" dirty="0" err="1"/>
                  <a:t>đều</a:t>
                </a:r>
                <a:r>
                  <a:rPr lang="en-US" i="1" dirty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4802A7E-9508-4CEF-A5CF-7A4780E0F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1593274"/>
                <a:ext cx="11938556" cy="5050461"/>
              </a:xfrm>
              <a:prstGeom prst="rect">
                <a:avLst/>
              </a:prstGeom>
              <a:blipFill rotWithShape="1">
                <a:blip r:embed="rId5"/>
                <a:stretch>
                  <a:fillRect l="-1224" t="-2647" r="-816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578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346365"/>
                <a:ext cx="11951976" cy="193963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9075" indent="-1489075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4.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biết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:</a:t>
                </a:r>
              </a:p>
              <a:p>
                <a:pPr marL="148907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346365"/>
                <a:ext cx="11951976" cy="1939636"/>
              </a:xfrm>
              <a:prstGeom prst="rect">
                <a:avLst/>
              </a:prstGeom>
              <a:blipFill rotWithShape="1">
                <a:blip r:embed="rId5"/>
                <a:stretch>
                  <a:fillRect l="-1223" t="-6875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2325066"/>
                <a:ext cx="11938556" cy="4400585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 </a:t>
                </a:r>
                <a:r>
                  <a:rPr lang="en-US" dirty="0"/>
                  <a:t>Theo </a:t>
                </a:r>
                <a:r>
                  <a:rPr lang="en-US" dirty="0" err="1"/>
                  <a:t>công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Hê</a:t>
                </a:r>
                <a:r>
                  <a:rPr lang="en-US" dirty="0"/>
                  <a:t> </a:t>
                </a:r>
                <a:r>
                  <a:rPr lang="en-US" dirty="0" err="1"/>
                  <a:t>rông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: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.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 </a:t>
                </a: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/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/>
                  <a:t>Vậy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2325066"/>
                <a:ext cx="11938556" cy="4400585"/>
              </a:xfrm>
              <a:prstGeom prst="rect">
                <a:avLst/>
              </a:prstGeom>
              <a:blipFill>
                <a:blip r:embed="rId6"/>
                <a:stretch>
                  <a:fillRect l="-1173" t="-4696" b="-1796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815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519" y="193965"/>
                <a:ext cx="11951976" cy="222305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5.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  <a:endParaRPr lang="en-US" dirty="0"/>
              </a:p>
              <a:p>
                <a:pPr marL="1489075" indent="58738"/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là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19" y="193965"/>
                <a:ext cx="11951976" cy="2223054"/>
              </a:xfrm>
              <a:prstGeom prst="rect">
                <a:avLst/>
              </a:prstGeom>
              <a:blipFill rotWithShape="1">
                <a:blip r:embed="rId5"/>
                <a:stretch>
                  <a:fillRect l="-1274" t="-2459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03" y="2492962"/>
                <a:ext cx="11938556" cy="416743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lvl="0"/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 lvl="0"/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pt-BR" dirty="0"/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ra: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rad>
                  </m:oMath>
                </a14:m>
                <a:endParaRPr lang="en-US" dirty="0"/>
              </a:p>
              <a:p>
                <a:pPr indent="314166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pt-BR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dirty="0"/>
                  <a:t>   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pt-BR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indent="314166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pt-BR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</a:p>
              <a:p>
                <a:pPr indent="314166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dirty="0"/>
                  <a:t>.</a:t>
                </a:r>
                <a:endParaRPr lang="en-US" dirty="0"/>
              </a:p>
              <a:p>
                <a:pPr lvl="0"/>
                <a:r>
                  <a:rPr lang="pt-B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pt-BR" dirty="0">
                    <a:sym typeface="Wingdings" panose="05000000000000000000" pitchFamily="2" charset="2"/>
                  </a:rPr>
                  <a:t> </a:t>
                </a:r>
                <a:r>
                  <a:rPr lang="pt-BR" dirty="0"/>
                  <a:t>Vậy tam giác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pt-BR" dirty="0"/>
                  <a:t>là tam giác cân đỉnh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BR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3" y="2492962"/>
                <a:ext cx="11938556" cy="4167437"/>
              </a:xfrm>
              <a:prstGeom prst="rect">
                <a:avLst/>
              </a:prstGeom>
              <a:blipFill>
                <a:blip r:embed="rId6"/>
                <a:stretch>
                  <a:fillRect l="-1173" t="-3936" b="-422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11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166256"/>
                <a:ext cx="11951976" cy="205047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312863" indent="-1312863" algn="just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6. </a:t>
                </a:r>
                <a:r>
                  <a:rPr lang="en-US" sz="3000" dirty="0" err="1"/>
                  <a:t>Chứng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minh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rằng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nếu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trong</a:t>
                </a:r>
                <a:r>
                  <a:rPr lang="en-US" sz="3000" dirty="0"/>
                  <a:t> tam </a:t>
                </a:r>
                <a:r>
                  <a:rPr lang="en-US" sz="3000" dirty="0" err="1"/>
                  <a:t>giác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000" dirty="0"/>
                  <a:t>ta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00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000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thì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 err="1"/>
                  <a:t>là</a:t>
                </a:r>
                <a:r>
                  <a:rPr lang="en-US" sz="3000" dirty="0"/>
                  <a:t> tam </a:t>
                </a:r>
                <a:r>
                  <a:rPr lang="en-US" sz="3000" dirty="0" err="1"/>
                  <a:t>giác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đều</a:t>
                </a:r>
                <a:r>
                  <a:rPr lang="en-US" sz="3000" dirty="0"/>
                  <a:t>.(</a:t>
                </a:r>
                <a:r>
                  <a:rPr lang="en-US" sz="3000" dirty="0" err="1"/>
                  <a:t>Trong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đó</a:t>
                </a:r>
                <a:r>
                  <a:rPr lang="en-US" sz="3000" dirty="0"/>
                  <a:t>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nửa</a:t>
                </a:r>
                <a:r>
                  <a:rPr lang="en-US" sz="3000" dirty="0"/>
                  <a:t> chu vi,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bán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kính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tròn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ngoại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tiếp</a:t>
                </a:r>
                <a:r>
                  <a:rPr lang="en-US" sz="3000" dirty="0"/>
                  <a:t> tam </a:t>
                </a:r>
                <a:r>
                  <a:rPr lang="en-US" sz="3000" dirty="0" err="1"/>
                  <a:t>giác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000" dirty="0"/>
                  <a:t>).</a:t>
                </a:r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166256"/>
                <a:ext cx="11951976" cy="2050472"/>
              </a:xfrm>
              <a:prstGeom prst="rect">
                <a:avLst/>
              </a:prstGeom>
              <a:blipFill rotWithShape="1">
                <a:blip r:embed="rId5"/>
                <a:stretch>
                  <a:fillRect l="-1274" t="-2065" r="-1121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03" y="2216729"/>
                <a:ext cx="11938556" cy="4473166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i="1" dirty="0"/>
              </a:p>
              <a:p>
                <a:pPr indent="12541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</m:oMath>
                </a14:m>
                <a:endParaRPr lang="en-US" dirty="0"/>
              </a:p>
              <a:p>
                <a:pPr indent="12541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/>
                  <a:t>Ta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i="1" dirty="0"/>
              </a:p>
              <a:p>
                <a:pPr indent="12541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4.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3" y="2216729"/>
                <a:ext cx="11938556" cy="4473166"/>
              </a:xfrm>
              <a:prstGeom prst="rect">
                <a:avLst/>
              </a:prstGeom>
              <a:blipFill rotWithShape="1">
                <a:blip r:embed="rId6"/>
                <a:stretch>
                  <a:fillRect l="-1276" t="-2993" b="-544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86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03" y="623455"/>
                <a:ext cx="11938556" cy="606644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𝑎𝑏𝑐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𝑐𝑎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𝑎𝑏𝑐</m:t>
                    </m:r>
                  </m:oMath>
                </a14:m>
                <a:endParaRPr lang="en-US" dirty="0"/>
              </a:p>
              <a:p>
                <a:pPr indent="7969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𝑎𝑏𝑐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7969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7969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7969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Vậy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 err="1"/>
                  <a:t>là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đều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3" y="623455"/>
                <a:ext cx="11938556" cy="6066440"/>
              </a:xfrm>
              <a:prstGeom prst="rect">
                <a:avLst/>
              </a:prstGeom>
              <a:blipFill rotWithShape="1">
                <a:blip r:embed="rId5"/>
                <a:stretch>
                  <a:fillRect l="-1276" t="-502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48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80830" y="124692"/>
            <a:ext cx="11830340" cy="1690254"/>
          </a:xfrm>
          <a:prstGeom prst="rect">
            <a:avLst/>
          </a:prstGeom>
          <a:solidFill>
            <a:srgbClr val="FAFFF3"/>
          </a:solidFill>
          <a:ln>
            <a:solidFill>
              <a:srgbClr val="FFC00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0" indent="-2286000"/>
            <a:endParaRPr lang="en-US" b="1" dirty="0">
              <a:solidFill>
                <a:srgbClr val="FF0000"/>
              </a:solidFill>
            </a:endParaRPr>
          </a:p>
          <a:p>
            <a:pPr marL="2286000" indent="-2286000"/>
            <a:r>
              <a:rPr lang="en-US" b="1" dirty="0">
                <a:solidFill>
                  <a:srgbClr val="FF0000"/>
                </a:solidFill>
              </a:rPr>
              <a:t>③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3: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 err="1"/>
              <a:t>Chứng</a:t>
            </a:r>
            <a:r>
              <a:rPr lang="en-US" b="1" i="1" dirty="0"/>
              <a:t> </a:t>
            </a:r>
            <a:r>
              <a:rPr lang="en-US" b="1" i="1" dirty="0" err="1"/>
              <a:t>minh</a:t>
            </a:r>
            <a:r>
              <a:rPr lang="en-US" b="1" i="1" dirty="0"/>
              <a:t> </a:t>
            </a:r>
            <a:r>
              <a:rPr lang="en-US" b="1" i="1" dirty="0" err="1"/>
              <a:t>đẳng</a:t>
            </a:r>
            <a:r>
              <a:rPr lang="en-US" b="1" i="1" dirty="0"/>
              <a:t> </a:t>
            </a:r>
            <a:r>
              <a:rPr lang="en-US" b="1" i="1" dirty="0" err="1"/>
              <a:t>thức</a:t>
            </a:r>
            <a:r>
              <a:rPr lang="en-US" b="1" i="1" dirty="0"/>
              <a:t>, </a:t>
            </a:r>
            <a:r>
              <a:rPr lang="en-US" b="1" i="1" dirty="0" err="1"/>
              <a:t>bất</a:t>
            </a:r>
            <a:r>
              <a:rPr lang="en-US" b="1" i="1" dirty="0"/>
              <a:t> </a:t>
            </a:r>
            <a:r>
              <a:rPr lang="en-US" b="1" i="1" dirty="0" err="1"/>
              <a:t>đẳng</a:t>
            </a:r>
            <a:r>
              <a:rPr lang="en-US" b="1" i="1" dirty="0"/>
              <a:t> </a:t>
            </a:r>
            <a:r>
              <a:rPr lang="en-US" b="1" i="1" dirty="0" err="1"/>
              <a:t>thức</a:t>
            </a:r>
            <a:r>
              <a:rPr lang="en-US" b="1" i="1" dirty="0"/>
              <a:t> </a:t>
            </a:r>
            <a:r>
              <a:rPr lang="en-US" b="1" i="1" dirty="0" err="1"/>
              <a:t>liên</a:t>
            </a:r>
            <a:r>
              <a:rPr lang="en-US" b="1" i="1" dirty="0"/>
              <a:t> </a:t>
            </a:r>
            <a:r>
              <a:rPr lang="en-US" b="1" i="1" dirty="0" err="1"/>
              <a:t>quan</a:t>
            </a:r>
            <a:r>
              <a:rPr lang="en-US" b="1" i="1" dirty="0"/>
              <a:t> </a:t>
            </a:r>
            <a:r>
              <a:rPr lang="en-US" b="1" i="1" dirty="0" err="1"/>
              <a:t>đến</a:t>
            </a:r>
            <a:r>
              <a:rPr lang="en-US" b="1" i="1" dirty="0"/>
              <a:t> </a:t>
            </a:r>
            <a:r>
              <a:rPr lang="en-US" b="1" i="1" dirty="0" err="1"/>
              <a:t>các</a:t>
            </a:r>
            <a:r>
              <a:rPr lang="en-US" b="1" i="1" dirty="0"/>
              <a:t> </a:t>
            </a:r>
            <a:r>
              <a:rPr lang="en-US" b="1" i="1" dirty="0" err="1"/>
              <a:t>yếu</a:t>
            </a:r>
            <a:r>
              <a:rPr lang="en-US" b="1" i="1" dirty="0"/>
              <a:t> </a:t>
            </a:r>
            <a:r>
              <a:rPr lang="en-US" b="1" i="1" dirty="0" err="1"/>
              <a:t>tố</a:t>
            </a:r>
            <a:r>
              <a:rPr lang="en-US" b="1" i="1" dirty="0"/>
              <a:t> </a:t>
            </a:r>
            <a:r>
              <a:rPr lang="en-US" b="1" i="1" dirty="0" err="1"/>
              <a:t>trong</a:t>
            </a:r>
            <a:r>
              <a:rPr lang="en-US" b="1" i="1" dirty="0"/>
              <a:t> tam </a:t>
            </a:r>
            <a:r>
              <a:rPr lang="en-US" b="1" i="1" dirty="0" err="1"/>
              <a:t>giác</a:t>
            </a:r>
            <a:r>
              <a:rPr lang="en-US" b="1" i="1" dirty="0"/>
              <a:t>, </a:t>
            </a:r>
            <a:r>
              <a:rPr lang="en-US" b="1" i="1" dirty="0" err="1"/>
              <a:t>tứ</a:t>
            </a:r>
            <a:r>
              <a:rPr lang="en-US" b="1" i="1" dirty="0"/>
              <a:t> </a:t>
            </a:r>
            <a:r>
              <a:rPr lang="en-US" b="1" i="1" dirty="0" err="1"/>
              <a:t>giác</a:t>
            </a:r>
            <a:r>
              <a:rPr lang="en-US" b="1" i="1" dirty="0"/>
              <a:t>. </a:t>
            </a:r>
            <a:endParaRPr lang="en-US" dirty="0"/>
          </a:p>
          <a:p>
            <a:pPr marL="2286000" indent="-2286000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DFAA2929-4B4A-4761-BAC6-36D13B0814C4}"/>
              </a:ext>
            </a:extLst>
          </p:cNvPr>
          <p:cNvSpPr txBox="1">
            <a:spLocks/>
          </p:cNvSpPr>
          <p:nvPr/>
        </p:nvSpPr>
        <p:spPr>
          <a:xfrm>
            <a:off x="105765" y="2046834"/>
            <a:ext cx="11938556" cy="4198327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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pháp</a:t>
            </a:r>
            <a:endParaRPr lang="en-US" b="1" dirty="0">
              <a:solidFill>
                <a:srgbClr val="FF0000"/>
              </a:solidFill>
            </a:endParaRPr>
          </a:p>
          <a:p>
            <a:pPr marL="457200" lvl="0" indent="-457200" algn="just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đẳng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ta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kia,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,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bù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.</a:t>
            </a:r>
          </a:p>
          <a:p>
            <a:pPr marL="457200" lvl="0" indent="-457200" algn="just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nl-NL" dirty="0"/>
              <a:t>Sử dụng các bất đẳng thức cơ bản, bất đẳng thức cô - si, bunhiacopsky.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62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765" y="134292"/>
                <a:ext cx="11951976" cy="157212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47813" indent="-1547813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8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5" y="134292"/>
                <a:ext cx="11951976" cy="1572124"/>
              </a:xfrm>
              <a:prstGeom prst="rect">
                <a:avLst/>
              </a:prstGeom>
              <a:blipFill rotWithShape="1">
                <a:blip r:embed="rId5"/>
                <a:stretch>
                  <a:fillRect l="-1223" t="-8462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64A3EA4B-D8CC-4DDE-98D7-614C8188E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1856509"/>
                <a:ext cx="11938556" cy="4133489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  <a:r>
                  <a:rPr lang="en-US" b="1" dirty="0"/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i="1" dirty="0"/>
              </a:p>
              <a:p>
                <a:pPr indent="16081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indent="16081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A3EA4B-D8CC-4DDE-98D7-614C8188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1856509"/>
                <a:ext cx="11938556" cy="4133489"/>
              </a:xfrm>
              <a:prstGeom prst="rect">
                <a:avLst/>
              </a:prstGeom>
              <a:blipFill rotWithShape="1">
                <a:blip r:embed="rId6"/>
                <a:stretch>
                  <a:fillRect l="-1276" t="-3235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730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8"/>
                <a:ext cx="11951976" cy="153162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47813" indent="-1547813" algn="just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9. </a:t>
                </a:r>
                <a:r>
                  <a:rPr lang="en-US" dirty="0"/>
                  <a:t>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nội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tâm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nội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.</a:t>
                </a:r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8"/>
                <a:ext cx="11951976" cy="1531621"/>
              </a:xfrm>
              <a:prstGeom prst="rect">
                <a:avLst/>
              </a:prstGeom>
              <a:blipFill rotWithShape="1">
                <a:blip r:embed="rId5"/>
                <a:stretch>
                  <a:fillRect l="-1274" t="-11462" r="-1223" b="-1581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03" y="2492962"/>
                <a:ext cx="11938556" cy="416743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lvl="0"/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𝑎𝑏𝑐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den>
                    </m:f>
                  </m:oMath>
                </a14:m>
                <a:endParaRPr lang="en-US" dirty="0"/>
              </a:p>
              <a:p>
                <a:pPr marL="738188" lvl="0" indent="-280988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:r>
                  <a:rPr lang="en-US" dirty="0" err="1"/>
                  <a:t>Vì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pPr marL="738188" lvl="0" indent="-280988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𝑉𝑇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𝑎𝑏𝑐</m:t>
                        </m:r>
                        <m:r>
                          <a:rPr lang="en-US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𝑎𝑏𝑐</m:t>
                        </m:r>
                        <m:r>
                          <a:rPr lang="en-US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>
                            <a:latin typeface="Cambria Math"/>
                          </a:rPr>
                          <m:t>4.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lang="en-US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US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i="1" dirty="0"/>
              </a:p>
              <a:p>
                <a:pPr marL="457200" lvl="0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𝑉𝑃</m:t>
                    </m:r>
                  </m:oMath>
                </a14:m>
                <a:r>
                  <a:rPr lang="en-US" dirty="0"/>
                  <a:t>.(</a:t>
                </a:r>
                <a:r>
                  <a:rPr lang="en-US" dirty="0" err="1"/>
                  <a:t>đpcm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3" y="2492962"/>
                <a:ext cx="11938556" cy="4167437"/>
              </a:xfrm>
              <a:prstGeom prst="rect">
                <a:avLst/>
              </a:prstGeom>
              <a:blipFill>
                <a:blip r:embed="rId6"/>
                <a:stretch>
                  <a:fillRect l="-1276" t="-422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59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152401"/>
                <a:ext cx="11951976" cy="217867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9075" indent="-1489075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10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. 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  <a:endParaRPr lang="en-US" sz="3000" dirty="0"/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152401"/>
                <a:ext cx="11951976" cy="2178676"/>
              </a:xfrm>
              <a:prstGeom prst="rect">
                <a:avLst/>
              </a:prstGeom>
              <a:blipFill rotWithShape="1">
                <a:blip r:embed="rId5"/>
                <a:stretch>
                  <a:fillRect l="-1274" t="-6128" r="-91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2394179"/>
                <a:ext cx="11938556" cy="3595819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lvl="0"/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0"/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fr-FR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M</a:t>
                </a:r>
                <a:r>
                  <a:rPr lang="en-US" dirty="0"/>
                  <a:t>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⇔</m:t>
                    </m:r>
                    <m:r>
                      <a:rPr lang="en-US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4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⇔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endParaRPr lang="en-US" i="1" dirty="0"/>
              </a:p>
              <a:p>
                <a:pPr lvl="0" indent="2168525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2394179"/>
                <a:ext cx="11938556" cy="3595819"/>
              </a:xfrm>
              <a:prstGeom prst="rect">
                <a:avLst/>
              </a:prstGeom>
              <a:blipFill>
                <a:blip r:embed="rId6"/>
                <a:stretch>
                  <a:fillRect l="-1276" t="-354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36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39583" y="251223"/>
            <a:ext cx="11938555" cy="1314341"/>
          </a:xfrm>
          <a:prstGeom prst="rect">
            <a:avLst/>
          </a:prstGeom>
          <a:solidFill>
            <a:srgbClr val="FAFFF3"/>
          </a:solidFill>
          <a:ln>
            <a:solidFill>
              <a:srgbClr val="FFC00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④.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4: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 err="1"/>
              <a:t>Bài</a:t>
            </a:r>
            <a:r>
              <a:rPr lang="en-US" b="1" i="1" dirty="0"/>
              <a:t> </a:t>
            </a:r>
            <a:r>
              <a:rPr lang="en-US" b="1" i="1" dirty="0" err="1"/>
              <a:t>toán</a:t>
            </a:r>
            <a:r>
              <a:rPr lang="en-US" b="1" i="1" dirty="0"/>
              <a:t> </a:t>
            </a:r>
            <a:r>
              <a:rPr lang="en-US" b="1" i="1" dirty="0" err="1"/>
              <a:t>thực</a:t>
            </a:r>
            <a:r>
              <a:rPr lang="en-US" b="1" i="1" dirty="0"/>
              <a:t> </a:t>
            </a:r>
            <a:r>
              <a:rPr lang="en-US" b="1" i="1" dirty="0" err="1"/>
              <a:t>tế</a:t>
            </a:r>
            <a:r>
              <a:rPr lang="en-US" b="1" i="1" dirty="0"/>
              <a:t>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đo</a:t>
            </a:r>
            <a:r>
              <a:rPr lang="en-US" b="1" i="1" dirty="0"/>
              <a:t> </a:t>
            </a:r>
            <a:r>
              <a:rPr lang="en-US" b="1" i="1" dirty="0" err="1"/>
              <a:t>đạc</a:t>
            </a:r>
            <a:r>
              <a:rPr lang="en-US" b="1" i="1" dirty="0"/>
              <a:t> </a:t>
            </a:r>
            <a:r>
              <a:rPr lang="en-US" b="1" i="1" dirty="0" err="1"/>
              <a:t>khoảng</a:t>
            </a:r>
            <a:r>
              <a:rPr lang="en-US" b="1" i="1" dirty="0"/>
              <a:t> </a:t>
            </a:r>
            <a:r>
              <a:rPr lang="en-US" b="1" i="1" dirty="0" err="1"/>
              <a:t>cách</a:t>
            </a:r>
            <a:r>
              <a:rPr lang="en-US" b="1" i="1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F7274610-B33E-4616-B8EB-4F3DA7D0BEC6}"/>
              </a:ext>
            </a:extLst>
          </p:cNvPr>
          <p:cNvSpPr txBox="1">
            <a:spLocks/>
          </p:cNvSpPr>
          <p:nvPr/>
        </p:nvSpPr>
        <p:spPr>
          <a:xfrm>
            <a:off x="253444" y="2064111"/>
            <a:ext cx="11938556" cy="2666349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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pháp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đạc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,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1821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765" y="138545"/>
                <a:ext cx="11980469" cy="7237973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➊</a:t>
                </a:r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Hệ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thức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lượng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trong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tam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vuông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</a:t>
                </a:r>
                <a:r>
                  <a:rPr lang="en-US" dirty="0">
                    <a:sym typeface="Wingdings 2" panose="05020102010507070707" pitchFamily="18" charset="2"/>
                  </a:rPr>
                  <a:t>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𝐴𝐻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</a:t>
                </a:r>
                <a:r>
                  <a:rPr lang="en-US" dirty="0">
                    <a:sym typeface="Wingdings 2" panose="05020102010507070707" pitchFamily="18" charset="2"/>
                  </a:rPr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>
                  <a:sym typeface="Wingdings 2" panose="05020102010507070707" pitchFamily="18" charset="2"/>
                </a:endParaRPr>
              </a:p>
              <a:p>
                <a:endParaRPr lang="en-US" dirty="0">
                  <a:sym typeface="Wingdings 2" panose="05020102010507070707" pitchFamily="18" charset="2"/>
                </a:endParaRPr>
              </a:p>
              <a:p>
                <a:endParaRPr lang="en-US" dirty="0" smtClean="0">
                  <a:sym typeface="Wingdings 2" panose="05020102010507070707" pitchFamily="18" charset="2"/>
                </a:endParaRPr>
              </a:p>
              <a:p>
                <a:endParaRPr lang="en-US" dirty="0">
                  <a:sym typeface="Wingdings 2" panose="05020102010507070707" pitchFamily="18" charset="2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en-US" dirty="0">
                    <a:sym typeface="Wingdings 2" panose="05020102010507070707" pitchFamily="18" charset="2"/>
                  </a:rPr>
                  <a:t>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indent="457200"/>
                <a:r>
                  <a:rPr lang="en-US" dirty="0">
                    <a:solidFill>
                      <a:srgbClr val="FF0000"/>
                    </a:solidFill>
                  </a:rPr>
                  <a:t>1.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		</a:t>
                </a:r>
                <a:r>
                  <a:rPr lang="en-US" dirty="0">
                    <a:solidFill>
                      <a:srgbClr val="FF0000"/>
                    </a:solidFill>
                  </a:rPr>
                  <a:t>2.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	</a:t>
                </a:r>
                <a:r>
                  <a:rPr lang="en-US" dirty="0">
                    <a:solidFill>
                      <a:srgbClr val="FF0000"/>
                    </a:solidFill>
                  </a:rPr>
                  <a:t>3.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457200"/>
                <a:r>
                  <a:rPr lang="en-US" dirty="0">
                    <a:solidFill>
                      <a:srgbClr val="FF0000"/>
                    </a:solidFill>
                  </a:rPr>
                  <a:t>4.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		</a:t>
                </a:r>
                <a:r>
                  <a:rPr lang="en-US" dirty="0">
                    <a:solidFill>
                      <a:srgbClr val="FF0000"/>
                    </a:solidFill>
                  </a:rPr>
                  <a:t>5.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		</a:t>
                </a:r>
                <a:r>
                  <a:rPr lang="en-US" dirty="0">
                    <a:solidFill>
                      <a:srgbClr val="FF0000"/>
                    </a:solidFill>
                  </a:rPr>
                  <a:t>6.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457200"/>
                <a:r>
                  <a:rPr lang="en-US" dirty="0">
                    <a:solidFill>
                      <a:srgbClr val="FF0000"/>
                    </a:solidFill>
                  </a:rPr>
                  <a:t>7.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𝑠𝑖𝑛𝐵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𝑐𝑜𝑠𝐶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8</a:t>
                </a:r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𝑠𝑖𝑛𝐶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𝑐𝑜𝑠𝐵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	</a:t>
                </a:r>
                <a:r>
                  <a:rPr lang="en-US" dirty="0">
                    <a:solidFill>
                      <a:srgbClr val="FF0000"/>
                    </a:solidFill>
                  </a:rPr>
                  <a:t>9.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𝑡𝑎𝑛𝐵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𝑐𝑜𝑡𝐶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ea typeface="Calibri" panose="020F0502020204030204" pitchFamily="34" charset="0"/>
                </a:endParaRPr>
              </a:p>
              <a:p>
                <a:endParaRPr lang="en-US" dirty="0">
                  <a:ea typeface="Calibri" panose="020F0502020204030204" pitchFamily="34" charset="0"/>
                </a:endParaRPr>
              </a:p>
              <a:p>
                <a:endParaRPr lang="en-US" dirty="0">
                  <a:ea typeface="Calibri" panose="020F0502020204030204" pitchFamily="34" charset="0"/>
                </a:endParaRPr>
              </a:p>
              <a:p>
                <a:endParaRPr lang="en-US" dirty="0">
                  <a:ea typeface="Calibri" panose="020F0502020204030204" pitchFamily="34" charset="0"/>
                </a:endParaRPr>
              </a:p>
              <a:p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5" y="138545"/>
                <a:ext cx="11980469" cy="7237973"/>
              </a:xfrm>
              <a:prstGeom prst="rect">
                <a:avLst/>
              </a:prstGeom>
              <a:blipFill rotWithShape="1">
                <a:blip r:embed="rId5"/>
                <a:stretch>
                  <a:fillRect l="-1220" t="-210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B2FF4F0-4789-41A4-BB8B-B112E7631A7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t="7809" r="45299" b="49382"/>
          <a:stretch>
            <a:fillRect/>
          </a:stretch>
        </p:blipFill>
        <p:spPr bwMode="auto">
          <a:xfrm>
            <a:off x="3488567" y="1689983"/>
            <a:ext cx="3872625" cy="2123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793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221673"/>
                <a:ext cx="11951976" cy="6454793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47813" indent="-1547813" algn="just"/>
                <a:r>
                  <a:rPr lang="en-US" b="1" dirty="0" err="1" smtClean="0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12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sz="2700" dirty="0" err="1"/>
                  <a:t>Muốn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đo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chiều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cao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tháp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chàm</a:t>
                </a:r>
                <a:r>
                  <a:rPr lang="en-US" sz="2700" dirty="0"/>
                  <a:t> Por Klong </a:t>
                </a:r>
                <a:r>
                  <a:rPr lang="en-US" sz="2700" dirty="0" err="1"/>
                  <a:t>Garai</a:t>
                </a:r>
                <a:r>
                  <a:rPr lang="en-US" sz="2700" dirty="0"/>
                  <a:t> ở </a:t>
                </a:r>
                <a:r>
                  <a:rPr lang="en-US" sz="2700" dirty="0" err="1"/>
                  <a:t>Ninh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Thuận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người</a:t>
                </a:r>
                <a:r>
                  <a:rPr lang="en-US" sz="2700" dirty="0"/>
                  <a:t> ta </a:t>
                </a:r>
                <a:r>
                  <a:rPr lang="en-US" sz="2700" dirty="0" err="1"/>
                  <a:t>lấy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hai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điểm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và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trên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mặt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đất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có</a:t>
                </a:r>
                <a:r>
                  <a:rPr lang="en-US" sz="2700" dirty="0"/>
                  <a:t> </a:t>
                </a:r>
                <a:r>
                  <a:rPr lang="en-US" sz="2700" dirty="0" err="1"/>
                  <a:t>khoảng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cách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𝐴𝐵</m:t>
                    </m:r>
                    <m:r>
                      <a:rPr lang="en-US" sz="2700" i="1">
                        <a:latin typeface="Cambria Math"/>
                      </a:rPr>
                      <m:t>=</m:t>
                    </m:r>
                    <m:r>
                      <a:rPr lang="en-US" sz="2700">
                        <a:latin typeface="Cambria Math"/>
                      </a:rPr>
                      <m:t>12</m:t>
                    </m:r>
                    <m:r>
                      <a:rPr lang="en-US" sz="27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700">
                        <a:latin typeface="Cambria Math"/>
                      </a:rPr>
                      <m:t>m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cùng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thẳng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với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chân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tháp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để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đặt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hai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giác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kế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Chân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giác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kế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có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chiều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cao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h</m:t>
                    </m:r>
                    <m:r>
                      <a:rPr lang="en-US" sz="2700" i="1">
                        <a:latin typeface="Cambria Math"/>
                      </a:rPr>
                      <m:t>=</m:t>
                    </m:r>
                    <m:r>
                      <a:rPr lang="en-US" sz="2700">
                        <a:latin typeface="Cambria Math"/>
                      </a:rPr>
                      <m:t>1,3</m:t>
                    </m:r>
                    <m:r>
                      <a:rPr lang="en-US" sz="27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700">
                        <a:latin typeface="Cambria Math"/>
                      </a:rPr>
                      <m:t>m</m:t>
                    </m:r>
                  </m:oMath>
                </a14:m>
                <a:r>
                  <a:rPr lang="en-US" sz="2700" dirty="0"/>
                  <a:t>. </a:t>
                </a:r>
                <a:r>
                  <a:rPr lang="en-US" sz="2700" dirty="0" err="1"/>
                  <a:t>Gọi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là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đỉnh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tháp</a:t>
                </a:r>
                <a:r>
                  <a:rPr lang="en-US" sz="2700" dirty="0"/>
                  <a:t> </a:t>
                </a:r>
                <a:r>
                  <a:rPr lang="en-US" sz="2700" dirty="0" err="1"/>
                  <a:t>và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hai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điểm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7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7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cùng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thẳng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với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7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thuộc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chiều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cao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𝐶𝐷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tháp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Người</a:t>
                </a:r>
                <a:r>
                  <a:rPr lang="en-US" sz="2700" dirty="0"/>
                  <a:t> ta </a:t>
                </a:r>
                <a:r>
                  <a:rPr lang="en-US" sz="2700" dirty="0" err="1"/>
                  <a:t>đo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được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góc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7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700" i="1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sz="27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7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7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7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700" i="1">
                        <a:latin typeface="Cambria Math"/>
                      </a:rPr>
                      <m:t>=</m:t>
                    </m:r>
                    <m:r>
                      <a:rPr lang="en-US" sz="2700">
                        <a:latin typeface="Cambria Math"/>
                      </a:rPr>
                      <m:t>49</m:t>
                    </m:r>
                    <m:r>
                      <a:rPr lang="en-US" sz="2700" i="1">
                        <a:latin typeface="Cambria Math"/>
                      </a:rPr>
                      <m:t>°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và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7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700" i="1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sz="27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7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7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7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700" i="1">
                        <a:latin typeface="Cambria Math"/>
                      </a:rPr>
                      <m:t>=</m:t>
                    </m:r>
                    <m:r>
                      <a:rPr lang="en-US" sz="2700">
                        <a:latin typeface="Cambria Math"/>
                      </a:rPr>
                      <m:t>35</m:t>
                    </m:r>
                    <m:r>
                      <a:rPr lang="en-US" sz="2700" i="1">
                        <a:latin typeface="Cambria Math"/>
                      </a:rPr>
                      <m:t>°</m:t>
                    </m:r>
                  </m:oMath>
                </a14:m>
                <a:r>
                  <a:rPr lang="en-US" sz="2700" dirty="0"/>
                  <a:t>. </a:t>
                </a:r>
                <a:r>
                  <a:rPr lang="en-US" sz="2700" dirty="0" err="1"/>
                  <a:t>Tính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chiều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cao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𝐶𝐷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tháp</a:t>
                </a:r>
                <a:r>
                  <a:rPr lang="en-US" sz="2700" dirty="0"/>
                  <a:t>.</a:t>
                </a:r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221673"/>
                <a:ext cx="11951976" cy="6454793"/>
              </a:xfrm>
              <a:prstGeom prst="rect">
                <a:avLst/>
              </a:prstGeom>
              <a:blipFill rotWithShape="1">
                <a:blip r:embed="rId5"/>
                <a:stretch>
                  <a:fillRect l="-1223" t="-1885" r="-968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DC3E9C9-AE20-476A-8019-54CD3A0E321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34" y="3334610"/>
            <a:ext cx="10092664" cy="3286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427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64A3EA4B-D8CC-4DDE-98D7-614C8188E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374073"/>
                <a:ext cx="11938556" cy="6371111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marL="914400" indent="-398463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90</m:t>
                    </m:r>
                    <m:r>
                      <a:rPr lang="en-US" i="1">
                        <a:latin typeface="Cambria Math"/>
                      </a:rPr>
                      <m:t>°−</m:t>
                    </m:r>
                    <m:r>
                      <a:rPr lang="en-US">
                        <a:latin typeface="Cambria Math"/>
                      </a:rPr>
                      <m:t>49</m:t>
                    </m:r>
                    <m:r>
                      <a:rPr lang="en-US" i="1">
                        <a:latin typeface="Cambria Math"/>
                      </a:rPr>
                      <m:t>°=</m:t>
                    </m:r>
                    <m:r>
                      <a:rPr lang="en-US">
                        <a:latin typeface="Cambria Math"/>
                      </a:rPr>
                      <m:t>41</m:t>
                    </m:r>
                    <m:r>
                      <a:rPr lang="en-US" i="1">
                        <a:latin typeface="Cambria Math"/>
                      </a:rPr>
                      <m:t>°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90</m:t>
                    </m:r>
                    <m:r>
                      <a:rPr lang="en-US" i="1">
                        <a:latin typeface="Cambria Math"/>
                      </a:rPr>
                      <m:t>°−</m:t>
                    </m:r>
                    <m:r>
                      <a:rPr lang="en-US">
                        <a:latin typeface="Cambria Math"/>
                      </a:rPr>
                      <m:t>35</m:t>
                    </m:r>
                    <m:r>
                      <a:rPr lang="en-US" i="1">
                        <a:latin typeface="Cambria Math"/>
                      </a:rPr>
                      <m:t>°=</m:t>
                    </m:r>
                    <m:r>
                      <a:rPr lang="en-US">
                        <a:latin typeface="Cambria Math"/>
                      </a:rPr>
                      <m:t>55</m:t>
                    </m:r>
                    <m:r>
                      <a:rPr lang="en-US" i="1">
                        <a:latin typeface="Cambria Math"/>
                      </a:rPr>
                      <m:t>°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nên</a:t>
                </a:r>
                <a:r>
                  <a:rPr lang="en-US" dirty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14</m:t>
                    </m:r>
                    <m:r>
                      <a:rPr lang="en-US" i="1">
                        <a:latin typeface="Cambria Math"/>
                      </a:rPr>
                      <m:t>°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Xét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𝐷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den>
                    </m:f>
                  </m:oMath>
                </a14:m>
                <a:endParaRPr lang="en-US" i="1" dirty="0"/>
              </a:p>
              <a:p>
                <a:pPr marL="45720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12.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  <m:r>
                          <a:rPr lang="en-US">
                            <a:latin typeface="Cambria Math"/>
                          </a:rPr>
                          <m:t>35</m:t>
                        </m:r>
                        <m:r>
                          <a:rPr lang="en-US" i="1">
                            <a:latin typeface="Cambria Math"/>
                          </a:rPr>
                          <m:t>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  <m:r>
                          <a:rPr lang="en-US">
                            <a:latin typeface="Cambria Math"/>
                          </a:rPr>
                          <m:t>14</m:t>
                        </m:r>
                        <m:r>
                          <a:rPr lang="en-US" i="1">
                            <a:latin typeface="Cambria Math"/>
                          </a:rPr>
                          <m:t>°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≈</m:t>
                    </m:r>
                    <m:r>
                      <a:rPr lang="en-US">
                        <a:latin typeface="Cambria Math"/>
                      </a:rPr>
                      <m:t>28,45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Xét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28,45.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</m:t>
                    </m:r>
                    <m:r>
                      <a:rPr lang="en-US">
                        <a:latin typeface="Cambria Math"/>
                      </a:rPr>
                      <m:t>49</m:t>
                    </m:r>
                    <m:r>
                      <a:rPr lang="en-US" i="1">
                        <a:latin typeface="Cambria Math"/>
                      </a:rPr>
                      <m:t>°≈</m:t>
                    </m:r>
                    <m:r>
                      <a:rPr lang="en-US">
                        <a:latin typeface="Cambria Math"/>
                      </a:rPr>
                      <m:t>21,47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</m:t>
                    </m:r>
                    <m:r>
                      <a:rPr lang="en-US" i="1">
                        <a:latin typeface="Cambria Math"/>
                      </a:rPr>
                      <m:t>⇒</m:t>
                    </m:r>
                    <m:r>
                      <a:rPr lang="en-US" i="1">
                        <a:latin typeface="Cambria Math"/>
                      </a:rPr>
                      <m:t>𝐶𝐷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≈</m:t>
                    </m:r>
                    <m:r>
                      <a:rPr lang="en-US">
                        <a:latin typeface="Cambria Math"/>
                      </a:rPr>
                      <m:t>22,77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/>
                <a:endParaRPr lang="en-US" dirty="0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A3EA4B-D8CC-4DDE-98D7-614C8188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374073"/>
                <a:ext cx="11938556" cy="6371111"/>
              </a:xfrm>
              <a:prstGeom prst="rect">
                <a:avLst/>
              </a:prstGeom>
              <a:blipFill rotWithShape="1">
                <a:blip r:embed="rId5"/>
                <a:stretch>
                  <a:fillRect l="-1276" t="-2101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141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7"/>
                <a:ext cx="6627539" cy="585978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9075" indent="-1489075" algn="just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13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nóc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tòa</a:t>
                </a:r>
                <a:r>
                  <a:rPr lang="en-US" dirty="0"/>
                  <a:t> </a:t>
                </a:r>
                <a:r>
                  <a:rPr lang="en-US" dirty="0" err="1"/>
                  <a:t>nhà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cột</a:t>
                </a:r>
                <a:r>
                  <a:rPr lang="en-US" dirty="0"/>
                  <a:t> </a:t>
                </a:r>
                <a:r>
                  <a:rPr lang="en-US" dirty="0" err="1"/>
                  <a:t>ăng</a:t>
                </a:r>
                <a:r>
                  <a:rPr lang="en-US" dirty="0"/>
                  <a:t>-ten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5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trí</a:t>
                </a:r>
                <a:r>
                  <a:rPr lang="en-US" dirty="0"/>
                  <a:t> </a:t>
                </a:r>
                <a:r>
                  <a:rPr lang="en-US" dirty="0" err="1"/>
                  <a:t>quan</a:t>
                </a:r>
                <a:r>
                  <a:rPr lang="en-US" dirty="0"/>
                  <a:t> </a:t>
                </a:r>
                <a:r>
                  <a:rPr lang="en-US" dirty="0" err="1"/>
                  <a:t>sát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7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</m:t>
                    </m:r>
                  </m:oMath>
                </a14:m>
                <a:r>
                  <a:rPr lang="en-US" dirty="0"/>
                  <a:t> so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nhìn</a:t>
                </a:r>
                <a:r>
                  <a:rPr lang="en-US" dirty="0"/>
                  <a:t>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chân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cột</a:t>
                </a:r>
                <a:r>
                  <a:rPr lang="en-US" dirty="0"/>
                  <a:t> </a:t>
                </a:r>
                <a:r>
                  <a:rPr lang="en-US" dirty="0" err="1"/>
                  <a:t>ăng</a:t>
                </a:r>
                <a:r>
                  <a:rPr lang="en-US" dirty="0"/>
                  <a:t>-ten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50</m:t>
                    </m:r>
                    <m:r>
                      <a:rPr lang="en-US" i="1">
                        <a:latin typeface="Cambria Math"/>
                      </a:rPr>
                      <m:t>°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40</m:t>
                    </m:r>
                    <m:r>
                      <a:rPr lang="en-US" i="1">
                        <a:latin typeface="Cambria Math"/>
                      </a:rPr>
                      <m:t>°</m:t>
                    </m:r>
                  </m:oMath>
                </a14:m>
                <a:r>
                  <a:rPr lang="en-US" dirty="0"/>
                  <a:t> so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ngang</a:t>
                </a:r>
                <a:r>
                  <a:rPr lang="en-US" dirty="0"/>
                  <a:t> (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bên</a:t>
                </a:r>
                <a:r>
                  <a:rPr lang="en-US" dirty="0"/>
                  <a:t>).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tòa</a:t>
                </a:r>
                <a:r>
                  <a:rPr lang="en-US" dirty="0"/>
                  <a:t> </a:t>
                </a:r>
                <a:r>
                  <a:rPr lang="en-US" dirty="0" err="1"/>
                  <a:t>nhà</a:t>
                </a:r>
                <a:r>
                  <a:rPr lang="en-US" dirty="0"/>
                  <a:t> (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đến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mười</a:t>
                </a:r>
                <a:r>
                  <a:rPr lang="en-US" dirty="0"/>
                  <a:t>).</a:t>
                </a:r>
              </a:p>
              <a:p>
                <a:pPr marL="1482725" indent="-1482725" algn="just"/>
                <a:endParaRPr lang="en-US" dirty="0"/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7"/>
                <a:ext cx="6627539" cy="5859787"/>
              </a:xfrm>
              <a:prstGeom prst="rect">
                <a:avLst/>
              </a:prstGeom>
              <a:blipFill rotWithShape="1">
                <a:blip r:embed="rId5"/>
                <a:stretch>
                  <a:fillRect l="-2296" t="-2285" r="-2204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D293833-563E-486B-B424-40C1412B3E9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23" y="885398"/>
            <a:ext cx="5302612" cy="5820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984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64A3EA4B-D8CC-4DDE-98D7-614C8188E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152400"/>
                <a:ext cx="11938556" cy="6439949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/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marL="914400" indent="-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tòa</a:t>
                </a:r>
                <a:r>
                  <a:rPr lang="en-US" dirty="0"/>
                  <a:t> </a:t>
                </a:r>
                <a:r>
                  <a:rPr lang="en-US" dirty="0" err="1"/>
                  <a:t>nhà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𝐵𝐻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indent="-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indent="-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Xét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𝐴𝐶𝐷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914400" indent="-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Xét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914400" indent="-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Xét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</a:p>
              <a:p>
                <a:pPr marL="914400" indent="-45720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pPr marL="914400" indent="-45720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11,9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4400" indent="-45720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11,9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18,9</m:t>
                    </m:r>
                  </m:oMath>
                </a14:m>
                <a:r>
                  <a:rPr lang="en-US" dirty="0"/>
                  <a:t> (m).</a:t>
                </a:r>
              </a:p>
              <a:p>
                <a:pPr marL="914400" indent="-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tòa</a:t>
                </a:r>
                <a:r>
                  <a:rPr lang="en-US" dirty="0"/>
                  <a:t> </a:t>
                </a:r>
                <a:r>
                  <a:rPr lang="en-US" dirty="0" err="1"/>
                  <a:t>nhà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18,9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A3EA4B-D8CC-4DDE-98D7-614C8188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152400"/>
                <a:ext cx="11938556" cy="6439949"/>
              </a:xfrm>
              <a:prstGeom prst="rect">
                <a:avLst/>
              </a:prstGeom>
              <a:blipFill rotWithShape="1">
                <a:blip r:embed="rId5"/>
                <a:stretch>
                  <a:fillRect l="-1173" t="-264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218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180109"/>
                <a:ext cx="11951976" cy="634438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9075" indent="-1489075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14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miếng</a:t>
                </a:r>
                <a:r>
                  <a:rPr lang="en-US" dirty="0"/>
                  <a:t> </a:t>
                </a:r>
                <a:r>
                  <a:rPr lang="en-US" dirty="0" err="1"/>
                  <a:t>tôn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cắt</a:t>
                </a:r>
                <a:r>
                  <a:rPr lang="en-US" dirty="0"/>
                  <a:t> ra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nhật</a:t>
                </a:r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miếng</a:t>
                </a:r>
                <a:r>
                  <a:rPr lang="en-US" dirty="0"/>
                  <a:t> </a:t>
                </a:r>
                <a:r>
                  <a:rPr lang="en-US" dirty="0" err="1"/>
                  <a:t>tôn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?</a:t>
                </a:r>
              </a:p>
              <a:p>
                <a:pPr marL="1489075" indent="-1489075"/>
                <a:endParaRPr lang="en-US" sz="3000" dirty="0"/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180109"/>
                <a:ext cx="11951976" cy="6344387"/>
              </a:xfrm>
              <a:prstGeom prst="rect">
                <a:avLst/>
              </a:prstGeom>
              <a:blipFill rotWithShape="1">
                <a:blip r:embed="rId5"/>
                <a:stretch>
                  <a:fillRect l="-1274" t="-2111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5166109-E150-45D2-AA31-20733B24841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26" y="2638684"/>
            <a:ext cx="5639988" cy="306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4D877D5-9444-4139-BAAF-21883205C0B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03" y="2343717"/>
            <a:ext cx="4442817" cy="383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050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64A3EA4B-D8CC-4DDE-98D7-614C8188E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374073"/>
                <a:ext cx="11938556" cy="6202728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nhật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/>
                  <a:t>Khi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𝐴𝐵𝐶𝐷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𝐴𝐶</m:t>
                    </m:r>
                    <m:r>
                      <a:rPr lang="en-US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𝐵𝐷</m:t>
                    </m:r>
                    <m:r>
                      <a:rPr lang="en-US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90</m:t>
                    </m:r>
                    <m:r>
                      <a:rPr lang="en-US" i="1">
                        <a:latin typeface="Cambria Math"/>
                      </a:rPr>
                      <m:t>°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miếng</a:t>
                </a:r>
                <a:r>
                  <a:rPr lang="en-US" dirty="0"/>
                  <a:t> </a:t>
                </a:r>
                <a:r>
                  <a:rPr lang="en-US" dirty="0" err="1"/>
                  <a:t>tôn</a:t>
                </a:r>
                <a:r>
                  <a:rPr lang="en-US" dirty="0"/>
                  <a:t>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A3EA4B-D8CC-4DDE-98D7-614C8188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374073"/>
                <a:ext cx="11938556" cy="6202728"/>
              </a:xfrm>
              <a:prstGeom prst="rect">
                <a:avLst/>
              </a:prstGeom>
              <a:blipFill rotWithShape="1">
                <a:blip r:embed="rId5"/>
                <a:stretch>
                  <a:fillRect l="-1276" t="-2157" r="-1122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848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482" y="-138545"/>
                <a:ext cx="11952754" cy="6696774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➋</a:t>
                </a:r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Hê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thức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lượng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trong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tam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giác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: 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/>
                  <a:t>. </a:t>
                </a:r>
                <a:r>
                  <a:rPr lang="en-US" b="1" i="1" dirty="0" err="1"/>
                  <a:t>Định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lý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cosin</a:t>
                </a:r>
                <a:r>
                  <a:rPr lang="en-US" b="1" dirty="0"/>
                  <a:t>: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marL="914400" lvl="0" indent="-346075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914400" lvl="0" indent="-346075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	</a:t>
                </a:r>
              </a:p>
              <a:p>
                <a:pPr marL="914400" lvl="0" indent="-346075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 dirty="0"/>
                  <a:t>. </a:t>
                </a:r>
                <a:r>
                  <a:rPr lang="en-US" b="1" i="1" dirty="0" err="1"/>
                  <a:t>Hệ</a:t>
                </a:r>
                <a:r>
                  <a:rPr lang="en-US" b="1" i="1" dirty="0"/>
                  <a:t> </a:t>
                </a:r>
                <a:r>
                  <a:rPr lang="en-US" b="1" i="1" dirty="0" err="1" smtClean="0"/>
                  <a:t>quả</a:t>
                </a:r>
                <a:r>
                  <a:rPr lang="en-US" b="1" i="1" dirty="0" smtClean="0"/>
                  <a:t> 1: </a:t>
                </a:r>
                <a:endParaRPr lang="en-US" i="1" dirty="0"/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         </a:t>
                </a:r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             </a:t>
                </a:r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2" y="-138545"/>
                <a:ext cx="11952754" cy="6696774"/>
              </a:xfrm>
              <a:prstGeom prst="rect">
                <a:avLst/>
              </a:prstGeom>
              <a:blipFill rotWithShape="1">
                <a:blip r:embed="rId5"/>
                <a:stretch>
                  <a:fillRect l="-1274" t="-227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4D00473-133F-4F8D-96E6-1FD0EE2713A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97" y="2041938"/>
            <a:ext cx="5258933" cy="2814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687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482" y="0"/>
                <a:ext cx="11952754" cy="6558229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 dirty="0" smtClean="0"/>
                  <a:t> </a:t>
                </a:r>
                <a:r>
                  <a:rPr lang="en-US" b="1" i="1" dirty="0" err="1" smtClean="0"/>
                  <a:t>Hệ</a:t>
                </a:r>
                <a:r>
                  <a:rPr lang="en-US" b="1" i="1" dirty="0" smtClean="0"/>
                  <a:t> </a:t>
                </a:r>
                <a:r>
                  <a:rPr lang="en-US" b="1" i="1" dirty="0" err="1" smtClean="0"/>
                  <a:t>quả</a:t>
                </a:r>
                <a:r>
                  <a:rPr lang="en-US" b="1" i="1" dirty="0" smtClean="0"/>
                  <a:t> 2</a:t>
                </a:r>
                <a:r>
                  <a:rPr lang="en-US" b="1" i="1" dirty="0" smtClean="0"/>
                  <a:t>: </a:t>
                </a:r>
                <a:endParaRPr lang="en-US" i="1" dirty="0"/>
              </a:p>
              <a:p>
                <a:pPr marL="457200">
                  <a:buClr>
                    <a:srgbClr val="FF0000"/>
                  </a:buClr>
                </a:pP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 </a:t>
                </a:r>
                <a:r>
                  <a:rPr lang="en-US" dirty="0" err="1"/>
                  <a:t>kẻ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marL="1538288" indent="-333375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       </a:t>
                </a:r>
              </a:p>
              <a:p>
                <a:pPr marL="1538288" indent="-333375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538288" indent="-333375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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b="1" i="1" dirty="0" err="1"/>
                  <a:t>Định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lý</a:t>
                </a:r>
                <a:r>
                  <a:rPr lang="en-US" b="1" i="1" dirty="0"/>
                  <a:t> sin:</a:t>
                </a:r>
                <a:endParaRPr lang="en-US" i="1" dirty="0"/>
              </a:p>
              <a:p>
                <a:pPr marL="457200" algn="just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ngoại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indent="1482725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2" y="0"/>
                <a:ext cx="11952754" cy="6558229"/>
              </a:xfrm>
              <a:prstGeom prst="rect">
                <a:avLst/>
              </a:prstGeom>
              <a:blipFill rotWithShape="1">
                <a:blip r:embed="rId5"/>
                <a:stretch>
                  <a:fillRect l="-1274" t="-1948" r="-122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01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482" y="893115"/>
                <a:ext cx="11952754" cy="5665114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➌</a:t>
                </a:r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Công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thức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tính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diện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tích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tam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marL="91440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;</a:t>
                </a:r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t-BR" dirty="0"/>
                  <a:t> là bán kính đường tròn ngoại tiếp </a:t>
                </a:r>
                <a:r>
                  <a:rPr lang="en-US" dirty="0"/>
                  <a:t>tam </a:t>
                </a:r>
                <a:r>
                  <a:rPr lang="en-US" dirty="0" err="1"/>
                  <a:t>giác</a:t>
                </a:r>
                <a:r>
                  <a:rPr lang="pt-BR" dirty="0"/>
                  <a:t>;</a:t>
                </a:r>
                <a:endParaRPr lang="en-US" dirty="0"/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BR" dirty="0"/>
                  <a:t> là bán kính đường tròn nội tiếp </a:t>
                </a:r>
                <a:r>
                  <a:rPr lang="en-US" dirty="0"/>
                  <a:t>tam </a:t>
                </a:r>
                <a:r>
                  <a:rPr lang="en-US" dirty="0" err="1"/>
                  <a:t>giác</a:t>
                </a:r>
                <a:r>
                  <a:rPr lang="pt-BR" dirty="0"/>
                  <a:t>;</a:t>
                </a:r>
                <a:endParaRPr lang="en-US" dirty="0"/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chu vi tam </a:t>
                </a:r>
                <a:r>
                  <a:rPr lang="en-US" dirty="0" err="1"/>
                  <a:t>giác</a:t>
                </a:r>
                <a:r>
                  <a:rPr lang="en-US" dirty="0"/>
                  <a:t>;</a:t>
                </a:r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:	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𝑐𝑎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indent="126047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𝑝𝑟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2" y="893115"/>
                <a:ext cx="11952754" cy="5665114"/>
              </a:xfrm>
              <a:prstGeom prst="rect">
                <a:avLst/>
              </a:prstGeom>
              <a:blipFill>
                <a:blip r:embed="rId5"/>
                <a:stretch>
                  <a:fillRect l="-1274" t="-311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xmlns="" id="{3621B152-EEB5-44E5-BCD6-785C545CA576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78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Hexagon 26">
            <a:extLst>
              <a:ext uri="{FF2B5EF4-FFF2-40B4-BE49-F238E27FC236}">
                <a16:creationId xmlns:a16="http://schemas.microsoft.com/office/drawing/2014/main" xmlns="" id="{2234FC93-A48D-4E03-B1C7-AC1F300FA118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7085D9D-A131-49B5-8927-3BFCC6565A53}"/>
              </a:ext>
            </a:extLst>
          </p:cNvPr>
          <p:cNvSpPr txBox="1">
            <a:spLocks/>
          </p:cNvSpPr>
          <p:nvPr/>
        </p:nvSpPr>
        <p:spPr>
          <a:xfrm>
            <a:off x="173401" y="936032"/>
            <a:ext cx="11912833" cy="1918004"/>
          </a:xfrm>
          <a:prstGeom prst="rect">
            <a:avLst/>
          </a:prstGeom>
          <a:solidFill>
            <a:srgbClr val="FAFFF3"/>
          </a:solidFill>
          <a:ln>
            <a:solidFill>
              <a:schemeClr val="accent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763" indent="-512763" algn="just"/>
            <a:endParaRPr lang="en-US" b="1" dirty="0">
              <a:solidFill>
                <a:srgbClr val="FF0000"/>
              </a:solidFill>
            </a:endParaRPr>
          </a:p>
          <a:p>
            <a:pPr marL="512763" indent="-512763" algn="just"/>
            <a:r>
              <a:rPr lang="en-US" b="1" dirty="0">
                <a:solidFill>
                  <a:srgbClr val="FF0000"/>
                </a:solidFill>
              </a:rPr>
              <a:t>①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1: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 err="1"/>
              <a:t>Xác</a:t>
            </a:r>
            <a:r>
              <a:rPr lang="en-US" b="1" i="1" dirty="0"/>
              <a:t> </a:t>
            </a:r>
            <a:r>
              <a:rPr lang="en-US" b="1" i="1" dirty="0" err="1"/>
              <a:t>định</a:t>
            </a:r>
            <a:r>
              <a:rPr lang="en-US" b="1" i="1" dirty="0"/>
              <a:t> </a:t>
            </a:r>
            <a:r>
              <a:rPr lang="en-US" b="1" i="1" dirty="0" err="1"/>
              <a:t>các</a:t>
            </a:r>
            <a:r>
              <a:rPr lang="en-US" b="1" i="1" dirty="0"/>
              <a:t> </a:t>
            </a:r>
            <a:r>
              <a:rPr lang="en-US" b="1" i="1" dirty="0" err="1"/>
              <a:t>yếu</a:t>
            </a:r>
            <a:r>
              <a:rPr lang="en-US" b="1" i="1" dirty="0"/>
              <a:t> </a:t>
            </a:r>
            <a:r>
              <a:rPr lang="en-US" b="1" i="1" dirty="0" err="1"/>
              <a:t>tố</a:t>
            </a:r>
            <a:r>
              <a:rPr lang="en-US" b="1" i="1" dirty="0"/>
              <a:t> </a:t>
            </a:r>
            <a:r>
              <a:rPr lang="en-US" b="1" i="1" dirty="0" err="1"/>
              <a:t>trong</a:t>
            </a:r>
            <a:r>
              <a:rPr lang="en-US" b="1" i="1" dirty="0"/>
              <a:t> tam </a:t>
            </a:r>
            <a:r>
              <a:rPr lang="en-US" b="1" i="1" dirty="0" err="1"/>
              <a:t>giác</a:t>
            </a:r>
            <a:r>
              <a:rPr lang="en-US" b="1" i="1" dirty="0"/>
              <a:t> - </a:t>
            </a:r>
            <a:r>
              <a:rPr lang="en-US" b="1" i="1" dirty="0" err="1"/>
              <a:t>Giải</a:t>
            </a:r>
            <a:r>
              <a:rPr lang="en-US" b="1" i="1" dirty="0"/>
              <a:t> tam </a:t>
            </a:r>
            <a:r>
              <a:rPr lang="en-US" b="1" i="1" dirty="0" err="1"/>
              <a:t>giác</a:t>
            </a:r>
            <a:r>
              <a:rPr lang="en-US" b="1" i="1" dirty="0"/>
              <a:t>.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F6D57A13-4B33-48ED-8329-041ED2ECE271}"/>
              </a:ext>
            </a:extLst>
          </p:cNvPr>
          <p:cNvSpPr txBox="1">
            <a:spLocks/>
          </p:cNvSpPr>
          <p:nvPr/>
        </p:nvSpPr>
        <p:spPr>
          <a:xfrm>
            <a:off x="173401" y="2952793"/>
            <a:ext cx="11938556" cy="3690942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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pháp</a:t>
            </a:r>
            <a:endParaRPr lang="en-US" b="1" dirty="0">
              <a:solidFill>
                <a:srgbClr val="FF0000"/>
              </a:solidFill>
            </a:endParaRPr>
          </a:p>
          <a:p>
            <a:pPr marL="747713" lvl="0" indent="-581025" algn="just">
              <a:buClr>
                <a:srgbClr val="FF0000"/>
              </a:buClr>
              <a:buFont typeface="Wingdings" panose="05000000000000000000" pitchFamily="2" charset="2"/>
              <a:buChar char="@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Cosin</a:t>
            </a:r>
            <a:r>
              <a:rPr lang="en-US" dirty="0"/>
              <a:t>, </a:t>
            </a:r>
            <a:r>
              <a:rPr lang="en-US" dirty="0" err="1"/>
              <a:t>đinh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sin</a:t>
            </a:r>
          </a:p>
          <a:p>
            <a:pPr marL="747713" lvl="0" indent="-581025" algn="just">
              <a:buClr>
                <a:srgbClr val="FF0000"/>
              </a:buClr>
              <a:buFont typeface="Wingdings" panose="05000000000000000000" pitchFamily="2" charset="2"/>
              <a:buChar char="@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tam </a:t>
            </a:r>
            <a:r>
              <a:rPr lang="en-US" dirty="0" err="1"/>
              <a:t>giác</a:t>
            </a:r>
            <a:endParaRPr lang="en-US" dirty="0"/>
          </a:p>
          <a:p>
            <a:pPr marL="747713" indent="-581025" algn="just">
              <a:buClr>
                <a:srgbClr val="FF0000"/>
              </a:buClr>
              <a:buFont typeface="Wingdings" panose="05000000000000000000" pitchFamily="2" charset="2"/>
              <a:buChar char="@"/>
            </a:pPr>
            <a:r>
              <a:rPr lang="en-US" dirty="0" err="1"/>
              <a:t>Giải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trước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97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221673"/>
                <a:ext cx="11951976" cy="206432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9075" indent="-1489075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pl-PL" dirty="0"/>
                  <a:t>Cho tam giác ABC có b = 7; c = 5,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>
                        <a:latin typeface="Cambria Math" panose="02040503050406030204" pitchFamily="18" charset="0"/>
                      </a:rPr>
                      <m:t>cos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pl-PL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l-PL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l-PL" dirty="0"/>
                  <a:t>. Tính độ dài cạnh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l-PL" dirty="0"/>
                  <a:t> và đường cao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l-PL" dirty="0"/>
                  <a:t> của tam giác ABC.</a:t>
                </a:r>
                <a:endParaRPr lang="en-US" dirty="0"/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221673"/>
                <a:ext cx="11951976" cy="2064327"/>
              </a:xfrm>
              <a:prstGeom prst="rect">
                <a:avLst/>
              </a:prstGeom>
              <a:blipFill rotWithShape="1">
                <a:blip r:embed="rId5"/>
                <a:stretch>
                  <a:fillRect l="-1223" t="-1760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2325066"/>
                <a:ext cx="11938556" cy="4400585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 </a:t>
                </a:r>
                <a:r>
                  <a:rPr lang="fr-FR" dirty="0"/>
                  <a:t>Ta </a:t>
                </a:r>
                <a:r>
                  <a:rPr lang="fr-FR" dirty="0" err="1"/>
                  <a:t>có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2.7.5.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 </a:t>
                </a:r>
                <a:r>
                  <a:rPr lang="en-US" dirty="0" err="1"/>
                  <a:t>Mà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i="1" dirty="0"/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7.5.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2325066"/>
                <a:ext cx="11938556" cy="4400585"/>
              </a:xfrm>
              <a:prstGeom prst="rect">
                <a:avLst/>
              </a:prstGeom>
              <a:blipFill>
                <a:blip r:embed="rId6"/>
                <a:stretch>
                  <a:fillRect l="-1173" t="-386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918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138545"/>
                <a:ext cx="11951976" cy="243520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1489075" lvl="0" indent="58738"/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𝑐𝑜𝑠𝐵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138545"/>
                <a:ext cx="11951976" cy="2435207"/>
              </a:xfrm>
              <a:prstGeom prst="rect">
                <a:avLst/>
              </a:prstGeom>
              <a:blipFill rotWithShape="1">
                <a:blip r:embed="rId5"/>
                <a:stretch>
                  <a:fillRect l="-1274" t="-124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03" y="2649695"/>
                <a:ext cx="11938556" cy="401070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 </a:t>
                </a:r>
                <a:r>
                  <a:rPr lang="en-US" dirty="0" err="1"/>
                  <a:t>Áp</a:t>
                </a:r>
                <a:r>
                  <a:rPr lang="en-US" dirty="0"/>
                  <a:t> </a:t>
                </a:r>
                <a:r>
                  <a:rPr lang="en-US" dirty="0" err="1"/>
                  <a:t>dụng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lý</a:t>
                </a:r>
                <a:r>
                  <a:rPr lang="en-US" dirty="0"/>
                  <a:t> </a:t>
                </a:r>
                <a:r>
                  <a:rPr lang="en-US" dirty="0" err="1"/>
                  <a:t>cosin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: </a:t>
                </a:r>
              </a:p>
              <a:p>
                <a:pPr indent="4572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𝑎𝑐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2.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indent="45720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 </a:t>
                </a:r>
                <a:r>
                  <a:rPr lang="en-US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T</a:t>
                </a:r>
                <a:r>
                  <a:rPr lang="en-US" dirty="0">
                    <a:solidFill>
                      <a:srgbClr val="002060"/>
                    </a:solidFill>
                  </a:rPr>
                  <a:t>a</a:t>
                </a:r>
                <a:r>
                  <a:rPr lang="en-US" dirty="0"/>
                  <a:t>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/>
                  <a:t>Khi </a:t>
                </a:r>
                <a:r>
                  <a:rPr lang="en-US" dirty="0" err="1"/>
                  <a:t>đó</a:t>
                </a:r>
                <a:r>
                  <a:rPr lang="en-US" dirty="0"/>
                  <a:t>,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dirty="0"/>
                  <a:t> có: </a:t>
                </a:r>
              </a:p>
              <a:p>
                <a:pPr indent="45720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2.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109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109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3" y="2649695"/>
                <a:ext cx="11938556" cy="4010704"/>
              </a:xfrm>
              <a:prstGeom prst="rect">
                <a:avLst/>
              </a:prstGeom>
              <a:blipFill>
                <a:blip r:embed="rId6"/>
                <a:stretch>
                  <a:fillRect l="-1173" t="-4091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07726A8-E3AB-443E-99F1-CCFFFFC26F0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3" t="30586" r="27379" b="20268"/>
          <a:stretch>
            <a:fillRect/>
          </a:stretch>
        </p:blipFill>
        <p:spPr bwMode="auto">
          <a:xfrm>
            <a:off x="7477432" y="2697770"/>
            <a:ext cx="4599746" cy="2725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604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318655"/>
                <a:ext cx="11951976" cy="172817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/>
                  <a:t>Cho </a:t>
                </a:r>
                <a:r>
                  <a:rPr lang="pt-BR" dirty="0"/>
                  <a:t>tam giác ABC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dirty="0"/>
                  <a:t>, b = 7,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dirty="0"/>
                  <a:t>. </a:t>
                </a:r>
              </a:p>
              <a:p>
                <a:pPr indent="1489075"/>
                <a:r>
                  <a:rPr lang="nb-NO" dirty="0"/>
                  <a:t>Tính h</a:t>
                </a:r>
                <a:r>
                  <a:rPr lang="nb-NO" baseline="-25000" dirty="0"/>
                  <a:t>a</a:t>
                </a:r>
                <a:r>
                  <a:rPr lang="nb-NO" dirty="0"/>
                  <a:t> và R.</a:t>
                </a:r>
                <a:endParaRPr lang="en-US" dirty="0"/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318655"/>
                <a:ext cx="11951976" cy="1728179"/>
              </a:xfrm>
              <a:prstGeom prst="rect">
                <a:avLst/>
              </a:prstGeom>
              <a:blipFill rotWithShape="1">
                <a:blip r:embed="rId5"/>
                <a:stretch>
                  <a:fillRect l="-1274" t="-5245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03" y="2076330"/>
                <a:ext cx="11938556" cy="4613565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693738" lvl="0" indent="-412750"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ABC: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.7.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693738" lvl="0" indent="-412750"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phát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A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ABC: </a:t>
                </a:r>
              </a:p>
              <a:p>
                <a:pPr marL="280988" lvl="0" indent="1090613">
                  <a:buClr>
                    <a:srgbClr val="FF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2.7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693738" lvl="0" indent="-412750"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c: </a:t>
                </a:r>
              </a:p>
              <a:p>
                <a:pPr marL="280988" lvl="0" indent="750888">
                  <a:buClr>
                    <a:srgbClr val="FF000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i="1" dirty="0"/>
                  <a:t> </a:t>
                </a:r>
              </a:p>
              <a:p>
                <a:pPr marL="280988" lvl="0" indent="1149350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2.4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.7.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693738" lvl="0" indent="-412750"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ngoại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ABC:</a:t>
                </a:r>
              </a:p>
              <a:p>
                <a:pPr marL="280988" lvl="0" indent="1031875">
                  <a:buClr>
                    <a:srgbClr val="FF0000"/>
                  </a:buClr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>
                            <a:latin typeface="Cambria Math" panose="02040503050406030204" pitchFamily="18" charset="0"/>
                          </a:rPr>
                          <m:t>.7.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4.7.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3" y="2076330"/>
                <a:ext cx="11938556" cy="4613565"/>
              </a:xfrm>
              <a:prstGeom prst="rect">
                <a:avLst/>
              </a:prstGeom>
              <a:blipFill>
                <a:blip r:embed="rId6"/>
                <a:stretch>
                  <a:fillRect l="-816" t="-3694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72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4698</TotalTime>
  <Words>2985</Words>
  <Application>Microsoft Office PowerPoint</Application>
  <PresentationFormat>Custom</PresentationFormat>
  <Paragraphs>169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LONGDAN</cp:lastModifiedBy>
  <cp:revision>566</cp:revision>
  <cp:lastPrinted>2020-09-06T05:45:13Z</cp:lastPrinted>
  <dcterms:created xsi:type="dcterms:W3CDTF">2020-08-16T09:33:36Z</dcterms:created>
  <dcterms:modified xsi:type="dcterms:W3CDTF">2021-12-04T16:32:04Z</dcterms:modified>
</cp:coreProperties>
</file>